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5CCB5B-F131-4535-BC36-3E5B3A02646E}" type="datetimeFigureOut">
              <a:rPr lang="en-GB" smtClean="0"/>
              <a:t>30/03/2011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5CCB5B-F131-4535-BC36-3E5B3A02646E}" type="datetimeFigureOut">
              <a:rPr lang="en-GB" smtClean="0"/>
              <a:t>30/03/2011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5CCB5B-F131-4535-BC36-3E5B3A02646E}" type="datetimeFigureOut">
              <a:rPr lang="en-GB" smtClean="0"/>
              <a:t>30/03/2011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5CCB5B-F131-4535-BC36-3E5B3A02646E}" type="datetimeFigureOut">
              <a:rPr lang="en-GB" smtClean="0"/>
              <a:t>30/03/2011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5CCB5B-F131-4535-BC36-3E5B3A02646E}" type="datetimeFigureOut">
              <a:rPr lang="en-GB" smtClean="0"/>
              <a:t>30/03/2011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5CCB5B-F131-4535-BC36-3E5B3A02646E}" type="datetimeFigureOut">
              <a:rPr lang="en-GB" smtClean="0"/>
              <a:t>30/03/2011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5CCB5B-F131-4535-BC36-3E5B3A02646E}" type="datetimeFigureOut">
              <a:rPr lang="en-GB" smtClean="0"/>
              <a:t>30/03/2011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5CCB5B-F131-4535-BC36-3E5B3A02646E}" type="datetimeFigureOut">
              <a:rPr lang="en-GB" smtClean="0"/>
              <a:t>30/03/2011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CCB5B-F131-4535-BC36-3E5B3A02646E}" type="datetimeFigureOut">
              <a:rPr lang="en-GB" smtClean="0"/>
              <a:t>30/03/2011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CCB5B-F131-4535-BC36-3E5B3A02646E}" type="datetimeFigureOut">
              <a:rPr lang="en-GB" smtClean="0"/>
              <a:t>30/03/2011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CCB5B-F131-4535-BC36-3E5B3A02646E}" type="datetimeFigureOut">
              <a:rPr lang="en-GB" smtClean="0"/>
              <a:t>30/03/2011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8A03C-6362-4661-B6E9-3B7C5D2A834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CCB5B-F131-4535-BC36-3E5B3A02646E}" type="datetimeFigureOut">
              <a:rPr lang="en-GB" smtClean="0"/>
              <a:t>30/03/2011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8A03C-6362-4661-B6E9-3B7C5D2A834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07293"/>
            <a:ext cx="8229600" cy="4525963"/>
          </a:xfrm>
        </p:spPr>
        <p:txBody>
          <a:bodyPr/>
          <a:lstStyle/>
          <a:p>
            <a:pPr algn="ctr">
              <a:buNone/>
            </a:pPr>
            <a:r>
              <a:rPr lang="en-GB" sz="4400" dirty="0" smtClean="0"/>
              <a:t>Paint</a:t>
            </a:r>
          </a:p>
          <a:p>
            <a:pPr>
              <a:buNone/>
            </a:pPr>
            <a:endParaRPr lang="en-GB" sz="1600" dirty="0" smtClean="0"/>
          </a:p>
          <a:p>
            <a:pPr>
              <a:buNone/>
            </a:pPr>
            <a:endParaRPr lang="en-GB" sz="1600" dirty="0" smtClean="0"/>
          </a:p>
          <a:p>
            <a:pPr>
              <a:buNone/>
            </a:pPr>
            <a:r>
              <a:rPr lang="en-GB" sz="1600" dirty="0" smtClean="0"/>
              <a:t>			</a:t>
            </a:r>
            <a:r>
              <a:rPr lang="en-GB" sz="2000" dirty="0" smtClean="0"/>
              <a:t>Acrylic</a:t>
            </a:r>
            <a:r>
              <a:rPr lang="en-GB" sz="2000" i="1" dirty="0" smtClean="0"/>
              <a:t>		Fallen Leaves</a:t>
            </a:r>
          </a:p>
          <a:p>
            <a:pPr>
              <a:buNone/>
            </a:pPr>
            <a:r>
              <a:rPr lang="en-GB" sz="2000" i="1" dirty="0" smtClean="0"/>
              <a:t>	</a:t>
            </a:r>
            <a:r>
              <a:rPr lang="en-GB" sz="2000" i="1" dirty="0" smtClean="0"/>
              <a:t>				Untitled </a:t>
            </a:r>
            <a:r>
              <a:rPr lang="en-GB" sz="2000" i="1" dirty="0" smtClean="0"/>
              <a:t>I and II	</a:t>
            </a:r>
          </a:p>
          <a:p>
            <a:pPr>
              <a:buNone/>
            </a:pPr>
            <a:r>
              <a:rPr lang="en-GB" sz="2000" i="1" dirty="0" smtClean="0"/>
              <a:t>			</a:t>
            </a:r>
            <a:r>
              <a:rPr lang="en-GB" sz="2000" i="1" dirty="0" smtClean="0"/>
              <a:t>		Abstract</a:t>
            </a:r>
            <a:endParaRPr lang="en-GB" sz="2000" i="1" dirty="0" smtClean="0"/>
          </a:p>
          <a:p>
            <a:pPr>
              <a:buNone/>
            </a:pPr>
            <a:endParaRPr lang="en-GB" sz="2000" i="1" dirty="0" smtClean="0"/>
          </a:p>
          <a:p>
            <a:pPr>
              <a:buNone/>
            </a:pPr>
            <a:r>
              <a:rPr lang="en-GB" sz="2000" dirty="0" smtClean="0"/>
              <a:t>			Mixed Media	</a:t>
            </a:r>
            <a:r>
              <a:rPr lang="en-GB" sz="2000" i="1" dirty="0" smtClean="0"/>
              <a:t>Cherry Tree</a:t>
            </a:r>
          </a:p>
          <a:p>
            <a:pPr>
              <a:buNone/>
            </a:pPr>
            <a:r>
              <a:rPr lang="en-GB" sz="2000" i="1" dirty="0" smtClean="0"/>
              <a:t>	</a:t>
            </a:r>
          </a:p>
          <a:p>
            <a:pPr>
              <a:buNone/>
            </a:pPr>
            <a:endParaRPr lang="en-GB"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Untitled I and II</a:t>
            </a:r>
            <a:br>
              <a:rPr lang="en-GB" sz="1800" i="1" dirty="0" smtClean="0"/>
            </a:br>
            <a:r>
              <a:rPr lang="en-GB" sz="1800" i="1" dirty="0" smtClean="0"/>
              <a:t> Acrylic on watercolour board</a:t>
            </a:r>
            <a:endParaRPr lang="en-GB" sz="1800" i="1" dirty="0"/>
          </a:p>
        </p:txBody>
      </p:sp>
      <p:pic>
        <p:nvPicPr>
          <p:cNvPr id="3074" name="Picture 2"/>
          <p:cNvPicPr>
            <a:picLocks noGrp="1" noChangeAspect="1" noChangeArrowheads="1"/>
          </p:cNvPicPr>
          <p:nvPr>
            <p:ph idx="1"/>
          </p:nvPr>
        </p:nvPicPr>
        <p:blipFill>
          <a:blip r:embed="rId2" cstate="print"/>
          <a:srcRect/>
          <a:stretch>
            <a:fillRect/>
          </a:stretch>
        </p:blipFill>
        <p:spPr bwMode="auto">
          <a:xfrm rot="5400000">
            <a:off x="451314" y="2263822"/>
            <a:ext cx="4467676" cy="3197632"/>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4716016" y="1600200"/>
            <a:ext cx="3488148"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Untitled I</a:t>
            </a:r>
            <a:r>
              <a:rPr lang="en-GB" sz="1800" dirty="0" smtClean="0"/>
              <a:t/>
            </a:r>
            <a:br>
              <a:rPr lang="en-GB" sz="1800" dirty="0" smtClean="0"/>
            </a:br>
            <a:r>
              <a:rPr lang="en-GB" sz="1800" dirty="0" smtClean="0"/>
              <a:t>detail</a:t>
            </a:r>
            <a:endParaRPr lang="en-GB" sz="1800"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2955925" y="1749794"/>
            <a:ext cx="3232150" cy="4343502"/>
          </a:xfrm>
          <a:prstGeom prst="rect">
            <a:avLst/>
          </a:prstGeom>
          <a:noFill/>
          <a:ln w="9525">
            <a:noFill/>
            <a:miter lim="800000"/>
            <a:headEnd/>
            <a:tailEnd/>
          </a:ln>
          <a:effectLst/>
        </p:spPr>
      </p:pic>
      <p:sp>
        <p:nvSpPr>
          <p:cNvPr id="6" name="TextBox 5"/>
          <p:cNvSpPr txBox="1"/>
          <p:nvPr/>
        </p:nvSpPr>
        <p:spPr>
          <a:xfrm>
            <a:off x="251520" y="1700808"/>
            <a:ext cx="2448272" cy="4770537"/>
          </a:xfrm>
          <a:prstGeom prst="rect">
            <a:avLst/>
          </a:prstGeom>
          <a:noFill/>
        </p:spPr>
        <p:txBody>
          <a:bodyPr wrap="square" rtlCol="0">
            <a:spAutoFit/>
          </a:bodyPr>
          <a:lstStyle/>
          <a:p>
            <a:r>
              <a:rPr lang="en-GB" sz="1600" dirty="0" smtClean="0"/>
              <a:t>These pieces were created by scraping marks onto a board which I had painted with acrylic paint.</a:t>
            </a:r>
          </a:p>
          <a:p>
            <a:r>
              <a:rPr lang="en-GB" sz="1600" dirty="0" smtClean="0"/>
              <a:t>These pieces were an experimentation -  I had initially intended to apply more layers of paint to the dark base, but, </a:t>
            </a:r>
            <a:r>
              <a:rPr lang="en-GB" sz="1600" dirty="0" smtClean="0"/>
              <a:t>inspired in part by </a:t>
            </a:r>
            <a:r>
              <a:rPr lang="en-GB" sz="1600" dirty="0" err="1" smtClean="0"/>
              <a:t>Scraperfoil</a:t>
            </a:r>
            <a:r>
              <a:rPr lang="en-GB" sz="1600" dirty="0" smtClean="0"/>
              <a:t> kits</a:t>
            </a:r>
            <a:r>
              <a:rPr lang="en-GB" sz="1600" dirty="0" smtClean="0"/>
              <a:t>, I decided to apply the same principles (scraping the surface to create a picture) to my work. Although these pieces are abstract I feel that </a:t>
            </a:r>
            <a:r>
              <a:rPr lang="en-GB" sz="1600" i="1" dirty="0" smtClean="0"/>
              <a:t>Untitled I</a:t>
            </a:r>
            <a:r>
              <a:rPr lang="en-GB" sz="1600" dirty="0" smtClean="0"/>
              <a:t> resembles a tree in snow and </a:t>
            </a:r>
            <a:r>
              <a:rPr lang="en-GB" sz="1600" i="1" dirty="0" smtClean="0"/>
              <a:t>Untitled II </a:t>
            </a:r>
            <a:r>
              <a:rPr lang="en-GB" sz="1600" dirty="0" smtClean="0"/>
              <a:t>resembles a field of grass.</a:t>
            </a:r>
            <a:endParaRPr lang="en-GB" sz="1600" dirty="0"/>
          </a:p>
        </p:txBody>
      </p:sp>
      <p:sp>
        <p:nvSpPr>
          <p:cNvPr id="7" name="TextBox 6"/>
          <p:cNvSpPr txBox="1"/>
          <p:nvPr/>
        </p:nvSpPr>
        <p:spPr>
          <a:xfrm>
            <a:off x="6516216" y="1700808"/>
            <a:ext cx="2088232" cy="4524315"/>
          </a:xfrm>
          <a:prstGeom prst="rect">
            <a:avLst/>
          </a:prstGeom>
          <a:noFill/>
        </p:spPr>
        <p:txBody>
          <a:bodyPr wrap="square" rtlCol="0">
            <a:spAutoFit/>
          </a:bodyPr>
          <a:lstStyle/>
          <a:p>
            <a:r>
              <a:rPr lang="en-GB" sz="1600" dirty="0" smtClean="0"/>
              <a:t>I tried various types of sharp objects to make the marks and found a pair of safety scissors worked best – the thick edges made stronger indentations.  I scored the length of the blades across the board to create a textured effect, then scored the ends of the blades across the board to create the lines. I dug the ends of the blades into the board to create the speckled effect.</a:t>
            </a:r>
            <a:endParaRPr lang="en-GB"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Untitled II</a:t>
            </a:r>
            <a:br>
              <a:rPr lang="en-GB" sz="1800" i="1" dirty="0" smtClean="0"/>
            </a:br>
            <a:r>
              <a:rPr lang="en-GB" sz="1800" dirty="0" smtClean="0"/>
              <a:t>detail</a:t>
            </a:r>
            <a:endParaRPr lang="en-GB" sz="1800" i="1"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2863644" y="1600200"/>
            <a:ext cx="3416712" cy="4525963"/>
          </a:xfrm>
          <a:prstGeom prst="rect">
            <a:avLst/>
          </a:prstGeom>
          <a:noFill/>
          <a:ln w="9525">
            <a:noFill/>
            <a:miter lim="800000"/>
            <a:headEnd/>
            <a:tailEnd/>
          </a:ln>
          <a:effectLst/>
        </p:spPr>
      </p:pic>
      <p:sp>
        <p:nvSpPr>
          <p:cNvPr id="6" name="TextBox 5"/>
          <p:cNvSpPr txBox="1"/>
          <p:nvPr/>
        </p:nvSpPr>
        <p:spPr>
          <a:xfrm>
            <a:off x="395536" y="1556792"/>
            <a:ext cx="1944216" cy="3046988"/>
          </a:xfrm>
          <a:prstGeom prst="rect">
            <a:avLst/>
          </a:prstGeom>
          <a:noFill/>
        </p:spPr>
        <p:txBody>
          <a:bodyPr wrap="square" rtlCol="0">
            <a:spAutoFit/>
          </a:bodyPr>
          <a:lstStyle/>
          <a:p>
            <a:r>
              <a:rPr lang="en-GB" sz="1600" dirty="0" smtClean="0"/>
              <a:t>To make </a:t>
            </a:r>
            <a:r>
              <a:rPr lang="en-GB" sz="1600" i="1" dirty="0" smtClean="0"/>
              <a:t>Untitled II</a:t>
            </a:r>
            <a:r>
              <a:rPr lang="en-GB" sz="1600" dirty="0" smtClean="0"/>
              <a:t> I made a series of short sharp marks with the end of the scissors. In places I have peeled back the paint to expose the board (</a:t>
            </a:r>
            <a:r>
              <a:rPr lang="en-GB" sz="1600" i="1" dirty="0" smtClean="0"/>
              <a:t>above right</a:t>
            </a:r>
            <a:r>
              <a:rPr lang="en-GB" sz="1600" dirty="0" smtClean="0"/>
              <a:t>). I used the length of the blade to scuff the paint (</a:t>
            </a:r>
            <a:r>
              <a:rPr lang="en-GB" sz="1600" i="1" dirty="0" smtClean="0"/>
              <a:t>below right</a:t>
            </a:r>
            <a:r>
              <a:rPr lang="en-GB" sz="1600" dirty="0" smtClean="0"/>
              <a:t>).</a:t>
            </a:r>
            <a:endParaRPr lang="en-GB" sz="1600" i="1" dirty="0"/>
          </a:p>
        </p:txBody>
      </p:sp>
      <p:pic>
        <p:nvPicPr>
          <p:cNvPr id="8" name="Picture 3"/>
          <p:cNvPicPr>
            <a:picLocks noChangeAspect="1" noChangeArrowheads="1"/>
          </p:cNvPicPr>
          <p:nvPr/>
        </p:nvPicPr>
        <p:blipFill>
          <a:blip r:embed="rId3" cstate="print"/>
          <a:srcRect/>
          <a:stretch>
            <a:fillRect/>
          </a:stretch>
        </p:blipFill>
        <p:spPr bwMode="auto">
          <a:xfrm>
            <a:off x="6946236" y="1235893"/>
            <a:ext cx="1730220" cy="2265115"/>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6979471" y="4005064"/>
            <a:ext cx="1768993" cy="208823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Abstract</a:t>
            </a:r>
            <a:r>
              <a:rPr lang="en-GB" sz="1800" dirty="0" smtClean="0"/>
              <a:t/>
            </a:r>
            <a:br>
              <a:rPr lang="en-GB" sz="1800" dirty="0" smtClean="0"/>
            </a:br>
            <a:r>
              <a:rPr lang="en-GB" sz="1800" dirty="0" smtClean="0"/>
              <a:t>acrylic paint on canvas</a:t>
            </a:r>
            <a:endParaRPr lang="en-GB" sz="18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425588" y="1600200"/>
            <a:ext cx="6292824"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a:bodyPr>
          <a:lstStyle/>
          <a:p>
            <a:pPr algn="l"/>
            <a:r>
              <a:rPr lang="en-GB" sz="1800" i="1" dirty="0" smtClean="0"/>
              <a:t>			      Abstract, </a:t>
            </a:r>
            <a:r>
              <a:rPr lang="en-GB" sz="1800" dirty="0" smtClean="0"/>
              <a:t>detail</a:t>
            </a:r>
            <a:r>
              <a:rPr lang="en-GB" sz="1800" i="1" dirty="0" smtClean="0"/>
              <a:t/>
            </a:r>
            <a:br>
              <a:rPr lang="en-GB" sz="1800" i="1" dirty="0" smtClean="0"/>
            </a:br>
            <a:endParaRPr lang="en-GB" sz="1800" i="1"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5382090" y="980728"/>
            <a:ext cx="3232454" cy="4309939"/>
          </a:xfrm>
          <a:prstGeom prst="rect">
            <a:avLst/>
          </a:prstGeom>
          <a:noFill/>
          <a:ln w="9525">
            <a:noFill/>
            <a:miter lim="800000"/>
            <a:headEnd/>
            <a:tailEnd/>
          </a:ln>
          <a:effectLst/>
        </p:spPr>
      </p:pic>
      <p:sp>
        <p:nvSpPr>
          <p:cNvPr id="6" name="TextBox 5"/>
          <p:cNvSpPr txBox="1"/>
          <p:nvPr/>
        </p:nvSpPr>
        <p:spPr>
          <a:xfrm>
            <a:off x="179512" y="1052736"/>
            <a:ext cx="4824536" cy="5755422"/>
          </a:xfrm>
          <a:prstGeom prst="rect">
            <a:avLst/>
          </a:prstGeom>
          <a:noFill/>
        </p:spPr>
        <p:txBody>
          <a:bodyPr wrap="square" rtlCol="0">
            <a:spAutoFit/>
          </a:bodyPr>
          <a:lstStyle/>
          <a:p>
            <a:r>
              <a:rPr lang="en-GB" sz="1600" dirty="0" smtClean="0"/>
              <a:t>This painting represents my own attempt to replicate the ideas behind Abstract Expressionism. it represents a departure from traditional form; it has no subject matter in order that its audience can decide for themselves what it portrays. It is not, however, an entirely organic creation: I planned to juxtapose a line of bright colours across the middle of the canvas with a dark background. </a:t>
            </a:r>
            <a:r>
              <a:rPr lang="en-GB" sz="1600" dirty="0" smtClean="0"/>
              <a:t>The background is inspired by the smooth blended background of Georges Mathieu’s </a:t>
            </a:r>
            <a:r>
              <a:rPr lang="en-GB" sz="1600" i="1" dirty="0" err="1" smtClean="0"/>
              <a:t>Capetians</a:t>
            </a:r>
            <a:r>
              <a:rPr lang="en-GB" sz="1600" i="1" dirty="0" smtClean="0"/>
              <a:t> Everywhere</a:t>
            </a:r>
            <a:r>
              <a:rPr lang="en-GB" sz="1600" dirty="0" smtClean="0"/>
              <a:t> </a:t>
            </a:r>
            <a:r>
              <a:rPr lang="en-GB" sz="1600" i="1" dirty="0" smtClean="0"/>
              <a:t>(below).</a:t>
            </a:r>
            <a:r>
              <a:rPr lang="en-GB" sz="1600" dirty="0" smtClean="0"/>
              <a:t> </a:t>
            </a:r>
            <a:r>
              <a:rPr lang="en-GB" sz="1600" dirty="0" smtClean="0"/>
              <a:t>To achieve this I </a:t>
            </a:r>
            <a:r>
              <a:rPr lang="en-GB" sz="1600" dirty="0" smtClean="0"/>
              <a:t>painted the entirety of the canvas in acrylic in mars black and worked yellow ochre into the black with my </a:t>
            </a:r>
            <a:r>
              <a:rPr lang="en-GB" sz="1600" dirty="0" smtClean="0"/>
              <a:t>fingers while it was still damp to </a:t>
            </a:r>
            <a:r>
              <a:rPr lang="en-GB" sz="1600" dirty="0" smtClean="0"/>
              <a:t>create a sense of swirling movement. To create the centre line I mixed ‘</a:t>
            </a:r>
            <a:r>
              <a:rPr lang="en-GB" sz="1600" dirty="0" err="1" smtClean="0"/>
              <a:t>Liquitex</a:t>
            </a:r>
            <a:r>
              <a:rPr lang="en-GB" sz="1600" dirty="0" smtClean="0"/>
              <a:t> Matte Super </a:t>
            </a:r>
            <a:endParaRPr lang="en-GB" sz="1600" dirty="0" smtClean="0"/>
          </a:p>
          <a:p>
            <a:r>
              <a:rPr lang="en-GB" sz="1600" dirty="0" smtClean="0"/>
              <a:t>Heavy </a:t>
            </a:r>
            <a:r>
              <a:rPr lang="en-GB" sz="1600" dirty="0" smtClean="0"/>
              <a:t>Gel’ </a:t>
            </a:r>
            <a:endParaRPr lang="en-GB" sz="1600" dirty="0" smtClean="0"/>
          </a:p>
          <a:p>
            <a:r>
              <a:rPr lang="en-GB" sz="1600" dirty="0" smtClean="0"/>
              <a:t>with </a:t>
            </a:r>
            <a:r>
              <a:rPr lang="en-GB" sz="1600" dirty="0" smtClean="0"/>
              <a:t>varying </a:t>
            </a:r>
            <a:endParaRPr lang="en-GB" sz="1600" dirty="0" smtClean="0"/>
          </a:p>
          <a:p>
            <a:r>
              <a:rPr lang="en-GB" sz="1600" dirty="0" smtClean="0"/>
              <a:t>quantities </a:t>
            </a:r>
            <a:r>
              <a:rPr lang="en-GB" sz="1600" dirty="0" smtClean="0"/>
              <a:t>of </a:t>
            </a:r>
            <a:endParaRPr lang="en-GB" sz="1600" dirty="0" smtClean="0"/>
          </a:p>
          <a:p>
            <a:r>
              <a:rPr lang="en-GB" sz="1600" dirty="0" smtClean="0"/>
              <a:t>acrylic </a:t>
            </a:r>
            <a:r>
              <a:rPr lang="en-GB" sz="1600" dirty="0" smtClean="0"/>
              <a:t>to </a:t>
            </a:r>
            <a:r>
              <a:rPr lang="en-GB" sz="1600" dirty="0" smtClean="0"/>
              <a:t>give</a:t>
            </a:r>
          </a:p>
          <a:p>
            <a:r>
              <a:rPr lang="en-GB" sz="1600" dirty="0" smtClean="0"/>
              <a:t>the </a:t>
            </a:r>
            <a:r>
              <a:rPr lang="en-GB" sz="1600" dirty="0" smtClean="0"/>
              <a:t>paint a </a:t>
            </a:r>
            <a:endParaRPr lang="en-GB" sz="1600" dirty="0" smtClean="0"/>
          </a:p>
          <a:p>
            <a:r>
              <a:rPr lang="en-GB" sz="1600" dirty="0" smtClean="0"/>
              <a:t>Stiff texture </a:t>
            </a:r>
          </a:p>
          <a:p>
            <a:r>
              <a:rPr lang="en-GB" sz="1600" dirty="0" smtClean="0"/>
              <a:t>which would </a:t>
            </a:r>
          </a:p>
          <a:p>
            <a:r>
              <a:rPr lang="en-GB" sz="1600" dirty="0" smtClean="0"/>
              <a:t>Set and allow for greater definition of texture. </a:t>
            </a:r>
          </a:p>
        </p:txBody>
      </p:sp>
      <p:pic>
        <p:nvPicPr>
          <p:cNvPr id="7" name="Picture 4"/>
          <p:cNvPicPr>
            <a:picLocks noChangeAspect="1" noChangeArrowheads="1"/>
          </p:cNvPicPr>
          <p:nvPr/>
        </p:nvPicPr>
        <p:blipFill>
          <a:blip r:embed="rId3" cstate="print"/>
          <a:srcRect/>
          <a:stretch>
            <a:fillRect/>
          </a:stretch>
        </p:blipFill>
        <p:spPr bwMode="auto">
          <a:xfrm>
            <a:off x="1547664" y="4688512"/>
            <a:ext cx="3312368" cy="1627335"/>
          </a:xfrm>
          <a:prstGeom prst="rect">
            <a:avLst/>
          </a:prstGeom>
          <a:noFill/>
          <a:ln w="9525">
            <a:noFill/>
            <a:miter lim="800000"/>
            <a:headEnd/>
            <a:tailEnd/>
          </a:ln>
          <a:effectLst/>
        </p:spPr>
      </p:pic>
      <p:sp>
        <p:nvSpPr>
          <p:cNvPr id="8" name="TextBox 7"/>
          <p:cNvSpPr txBox="1"/>
          <p:nvPr/>
        </p:nvSpPr>
        <p:spPr>
          <a:xfrm>
            <a:off x="5364088" y="5517232"/>
            <a:ext cx="3168352" cy="1569660"/>
          </a:xfrm>
          <a:prstGeom prst="rect">
            <a:avLst/>
          </a:prstGeom>
          <a:noFill/>
        </p:spPr>
        <p:txBody>
          <a:bodyPr wrap="square" rtlCol="0">
            <a:spAutoFit/>
          </a:bodyPr>
          <a:lstStyle/>
          <a:p>
            <a:r>
              <a:rPr lang="en-GB" sz="1600" dirty="0" smtClean="0"/>
              <a:t>Colours: I </a:t>
            </a:r>
            <a:r>
              <a:rPr lang="en-GB" sz="1600" dirty="0" smtClean="0"/>
              <a:t>used </a:t>
            </a:r>
            <a:r>
              <a:rPr lang="en-GB" sz="1600" dirty="0" smtClean="0"/>
              <a:t>ultramarine</a:t>
            </a:r>
            <a:r>
              <a:rPr lang="en-GB" sz="1600" dirty="0" smtClean="0"/>
              <a:t>, </a:t>
            </a:r>
          </a:p>
          <a:p>
            <a:r>
              <a:rPr lang="en-GB" sz="1600" dirty="0" smtClean="0"/>
              <a:t>cobalt blue, </a:t>
            </a:r>
            <a:r>
              <a:rPr lang="en-GB" sz="1600" dirty="0" smtClean="0"/>
              <a:t>crimson, </a:t>
            </a:r>
            <a:r>
              <a:rPr lang="en-GB" sz="1600" dirty="0" smtClean="0"/>
              <a:t>cadmium red,</a:t>
            </a:r>
          </a:p>
          <a:p>
            <a:r>
              <a:rPr lang="en-GB" sz="1600" dirty="0" smtClean="0"/>
              <a:t> cadmium </a:t>
            </a:r>
            <a:r>
              <a:rPr lang="en-GB" sz="1600" dirty="0" smtClean="0"/>
              <a:t>yellow </a:t>
            </a:r>
            <a:r>
              <a:rPr lang="en-GB" sz="1600" dirty="0" smtClean="0"/>
              <a:t>and burnt sienna in varying quantities. </a:t>
            </a:r>
          </a:p>
          <a:p>
            <a:endParaRPr lang="en-GB" sz="1600" dirty="0" smtClean="0"/>
          </a:p>
          <a:p>
            <a:endParaRPr lang="en-GB"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4860032" y="332656"/>
            <a:ext cx="3672408" cy="275430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755575" y="3501007"/>
            <a:ext cx="3744417" cy="2808313"/>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4795052" y="3465004"/>
            <a:ext cx="3737388" cy="2803041"/>
          </a:xfrm>
          <a:prstGeom prst="rect">
            <a:avLst/>
          </a:prstGeom>
          <a:noFill/>
          <a:ln w="9525">
            <a:noFill/>
            <a:miter lim="800000"/>
            <a:headEnd/>
            <a:tailEnd/>
          </a:ln>
          <a:effectLst/>
        </p:spPr>
      </p:pic>
      <p:sp>
        <p:nvSpPr>
          <p:cNvPr id="8" name="TextBox 7"/>
          <p:cNvSpPr txBox="1"/>
          <p:nvPr/>
        </p:nvSpPr>
        <p:spPr>
          <a:xfrm>
            <a:off x="179512" y="620688"/>
            <a:ext cx="4392488" cy="1815882"/>
          </a:xfrm>
          <a:prstGeom prst="rect">
            <a:avLst/>
          </a:prstGeom>
          <a:noFill/>
        </p:spPr>
        <p:txBody>
          <a:bodyPr wrap="square" rtlCol="0">
            <a:spAutoFit/>
          </a:bodyPr>
          <a:lstStyle/>
          <a:p>
            <a:r>
              <a:rPr lang="en-GB" sz="1600" dirty="0" smtClean="0"/>
              <a:t>I used the techniques described above in order to create a painting that was very striking. I feel I have achieved a vast amount of depth by blending the background into the canvas and making the centre line three dimensional. The peaks and grooves in the paint can be felt with the hands, which brings the painting to life</a:t>
            </a:r>
            <a:r>
              <a:rPr lang="en-GB" sz="1600" dirty="0" smtClean="0"/>
              <a:t>.</a:t>
            </a:r>
            <a:r>
              <a:rPr lang="en-GB" sz="1600" dirty="0" smtClean="0"/>
              <a:t> </a:t>
            </a:r>
            <a:endParaRPr lang="en-GB" sz="1600" dirty="0"/>
          </a:p>
        </p:txBody>
      </p:sp>
      <p:sp>
        <p:nvSpPr>
          <p:cNvPr id="10" name="TextBox 9"/>
          <p:cNvSpPr txBox="1"/>
          <p:nvPr/>
        </p:nvSpPr>
        <p:spPr>
          <a:xfrm>
            <a:off x="2483768" y="2638653"/>
            <a:ext cx="2016224" cy="646331"/>
          </a:xfrm>
          <a:prstGeom prst="rect">
            <a:avLst/>
          </a:prstGeom>
          <a:noFill/>
        </p:spPr>
        <p:txBody>
          <a:bodyPr wrap="square" rtlCol="0">
            <a:spAutoFit/>
          </a:bodyPr>
          <a:lstStyle/>
          <a:p>
            <a:r>
              <a:rPr lang="en-GB" sz="1200" i="1" dirty="0" smtClean="0"/>
              <a:t>Above right: </a:t>
            </a:r>
            <a:r>
              <a:rPr lang="en-GB" sz="1200" dirty="0" smtClean="0"/>
              <a:t>detail, left side</a:t>
            </a:r>
          </a:p>
          <a:p>
            <a:r>
              <a:rPr lang="en-GB" sz="1200" i="1" dirty="0" smtClean="0"/>
              <a:t>Below Right: </a:t>
            </a:r>
            <a:r>
              <a:rPr lang="en-GB" sz="1200" dirty="0" smtClean="0"/>
              <a:t>detail, right side</a:t>
            </a:r>
          </a:p>
          <a:p>
            <a:r>
              <a:rPr lang="en-GB" sz="1200" i="1" dirty="0" smtClean="0"/>
              <a:t>Below: </a:t>
            </a:r>
            <a:r>
              <a:rPr lang="en-GB" sz="1200" dirty="0" smtClean="0"/>
              <a:t>detail, middle </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i="1" dirty="0" smtClean="0"/>
              <a:t>Fallen Leaves</a:t>
            </a:r>
            <a:r>
              <a:rPr lang="en-GB" sz="1800" dirty="0" smtClean="0"/>
              <a:t/>
            </a:r>
            <a:br>
              <a:rPr lang="en-GB" sz="1800" dirty="0" smtClean="0"/>
            </a:br>
            <a:r>
              <a:rPr lang="en-GB" sz="1400" dirty="0" smtClean="0"/>
              <a:t>Acrylic on tissue paper</a:t>
            </a:r>
            <a:br>
              <a:rPr lang="en-GB" sz="1400" dirty="0" smtClean="0"/>
            </a:br>
            <a:r>
              <a:rPr lang="en-GB" sz="1400" dirty="0" smtClean="0"/>
              <a:t>on 300gsm watercolour paper</a:t>
            </a:r>
            <a:endParaRPr lang="en-GB" sz="1400" dirty="0"/>
          </a:p>
        </p:txBody>
      </p:sp>
      <p:pic>
        <p:nvPicPr>
          <p:cNvPr id="12301" name="Picture 13"/>
          <p:cNvPicPr>
            <a:picLocks noGrp="1" noChangeAspect="1" noChangeArrowheads="1"/>
          </p:cNvPicPr>
          <p:nvPr>
            <p:ph idx="1"/>
          </p:nvPr>
        </p:nvPicPr>
        <p:blipFill>
          <a:blip r:embed="rId2" cstate="print"/>
          <a:srcRect/>
          <a:stretch>
            <a:fillRect/>
          </a:stretch>
        </p:blipFill>
        <p:spPr bwMode="auto">
          <a:xfrm>
            <a:off x="1282500" y="1600200"/>
            <a:ext cx="6579000"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smtClean="0"/>
              <a:t>I </a:t>
            </a:r>
            <a:r>
              <a:rPr lang="en-GB" sz="1500" dirty="0" smtClean="0"/>
              <a:t>applied </a:t>
            </a:r>
            <a:r>
              <a:rPr lang="en-GB" sz="1500" dirty="0" smtClean="0"/>
              <a:t>thick layers </a:t>
            </a:r>
            <a:r>
              <a:rPr lang="en-GB" sz="1500" dirty="0" smtClean="0"/>
              <a:t>of acrylic </a:t>
            </a:r>
            <a:r>
              <a:rPr lang="en-GB" sz="1500" dirty="0" smtClean="0"/>
              <a:t>paint onto sheets of tissue paper, applying the paint with a sponge to give a printed </a:t>
            </a:r>
            <a:r>
              <a:rPr lang="en-GB" sz="1500" dirty="0" smtClean="0"/>
              <a:t>effect. </a:t>
            </a:r>
            <a:r>
              <a:rPr lang="en-GB" sz="1500" dirty="0" smtClean="0"/>
              <a:t>I used tissue paper because of its lightness and translucency. I applied between two and three layers of thick paint to each sheet of paper to give a textured effect. The paper crinkled under the weight and dampness of the wet paint </a:t>
            </a:r>
            <a:r>
              <a:rPr lang="en-GB" sz="1500" dirty="0" smtClean="0"/>
              <a:t>and helped </a:t>
            </a:r>
            <a:r>
              <a:rPr lang="en-GB" sz="1500" dirty="0" smtClean="0"/>
              <a:t>create the effect of damp leaves.  Below are the seven pieces of painted tissue paper I used to create </a:t>
            </a:r>
            <a:r>
              <a:rPr lang="en-GB" sz="1500" dirty="0" smtClean="0"/>
              <a:t>the </a:t>
            </a:r>
            <a:r>
              <a:rPr lang="en-GB" sz="1500" dirty="0" smtClean="0"/>
              <a:t>final piece. </a:t>
            </a:r>
            <a:endParaRPr lang="en-GB" sz="1500" dirty="0"/>
          </a:p>
        </p:txBody>
      </p:sp>
      <p:pic>
        <p:nvPicPr>
          <p:cNvPr id="11269" name="Picture 5"/>
          <p:cNvPicPr>
            <a:picLocks noGrp="1" noChangeAspect="1" noChangeArrowheads="1"/>
          </p:cNvPicPr>
          <p:nvPr>
            <p:ph idx="1"/>
          </p:nvPr>
        </p:nvPicPr>
        <p:blipFill>
          <a:blip r:embed="rId2" cstate="print"/>
          <a:srcRect/>
          <a:stretch>
            <a:fillRect/>
          </a:stretch>
        </p:blipFill>
        <p:spPr bwMode="auto">
          <a:xfrm>
            <a:off x="395536" y="2204864"/>
            <a:ext cx="2376264" cy="1544643"/>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2987824" y="1556792"/>
            <a:ext cx="2469683" cy="1520586"/>
          </a:xfrm>
          <a:prstGeom prst="rect">
            <a:avLst/>
          </a:prstGeom>
          <a:noFill/>
          <a:ln w="9525">
            <a:noFill/>
            <a:miter lim="800000"/>
            <a:headEnd/>
            <a:tailEnd/>
          </a:ln>
          <a:effectLst/>
        </p:spPr>
      </p:pic>
      <p:pic>
        <p:nvPicPr>
          <p:cNvPr id="12" name="Picture 4"/>
          <p:cNvPicPr>
            <a:picLocks noChangeAspect="1" noChangeArrowheads="1"/>
          </p:cNvPicPr>
          <p:nvPr/>
        </p:nvPicPr>
        <p:blipFill>
          <a:blip r:embed="rId4" cstate="print"/>
          <a:srcRect/>
          <a:stretch>
            <a:fillRect/>
          </a:stretch>
        </p:blipFill>
        <p:spPr bwMode="auto">
          <a:xfrm>
            <a:off x="251520" y="3933056"/>
            <a:ext cx="2491334" cy="1754889"/>
          </a:xfrm>
          <a:prstGeom prst="rect">
            <a:avLst/>
          </a:prstGeom>
          <a:noFill/>
          <a:ln w="9525">
            <a:noFill/>
            <a:miter lim="800000"/>
            <a:headEnd/>
            <a:tailEnd/>
          </a:ln>
          <a:effectLst/>
        </p:spPr>
      </p:pic>
      <p:pic>
        <p:nvPicPr>
          <p:cNvPr id="13" name="Picture 5"/>
          <p:cNvPicPr>
            <a:picLocks noChangeAspect="1" noChangeArrowheads="1"/>
          </p:cNvPicPr>
          <p:nvPr/>
        </p:nvPicPr>
        <p:blipFill>
          <a:blip r:embed="rId5" cstate="print"/>
          <a:srcRect/>
          <a:stretch>
            <a:fillRect/>
          </a:stretch>
        </p:blipFill>
        <p:spPr bwMode="auto">
          <a:xfrm>
            <a:off x="5796136" y="3933056"/>
            <a:ext cx="2448272" cy="1701566"/>
          </a:xfrm>
          <a:prstGeom prst="rect">
            <a:avLst/>
          </a:prstGeom>
          <a:noFill/>
          <a:ln w="9525">
            <a:noFill/>
            <a:miter lim="800000"/>
            <a:headEnd/>
            <a:tailEnd/>
          </a:ln>
          <a:effectLst/>
        </p:spPr>
      </p:pic>
      <p:pic>
        <p:nvPicPr>
          <p:cNvPr id="14" name="Picture 6"/>
          <p:cNvPicPr>
            <a:picLocks noChangeAspect="1" noChangeArrowheads="1"/>
          </p:cNvPicPr>
          <p:nvPr/>
        </p:nvPicPr>
        <p:blipFill>
          <a:blip r:embed="rId6" cstate="print"/>
          <a:srcRect/>
          <a:stretch>
            <a:fillRect/>
          </a:stretch>
        </p:blipFill>
        <p:spPr bwMode="auto">
          <a:xfrm>
            <a:off x="2915816" y="4869160"/>
            <a:ext cx="2680071" cy="1612509"/>
          </a:xfrm>
          <a:prstGeom prst="rect">
            <a:avLst/>
          </a:prstGeom>
          <a:noFill/>
          <a:ln w="9525">
            <a:noFill/>
            <a:miter lim="800000"/>
            <a:headEnd/>
            <a:tailEnd/>
          </a:ln>
          <a:effectLst/>
        </p:spPr>
      </p:pic>
      <p:pic>
        <p:nvPicPr>
          <p:cNvPr id="15" name="Picture 8"/>
          <p:cNvPicPr>
            <a:picLocks noChangeAspect="1" noChangeArrowheads="1"/>
          </p:cNvPicPr>
          <p:nvPr/>
        </p:nvPicPr>
        <p:blipFill>
          <a:blip r:embed="rId7" cstate="print"/>
          <a:srcRect/>
          <a:stretch>
            <a:fillRect/>
          </a:stretch>
        </p:blipFill>
        <p:spPr bwMode="auto">
          <a:xfrm>
            <a:off x="5724128" y="2132856"/>
            <a:ext cx="2520280" cy="1656184"/>
          </a:xfrm>
          <a:prstGeom prst="rect">
            <a:avLst/>
          </a:prstGeom>
          <a:noFill/>
          <a:ln w="9525">
            <a:noFill/>
            <a:miter lim="800000"/>
            <a:headEnd/>
            <a:tailEnd/>
          </a:ln>
          <a:effectLst/>
        </p:spPr>
      </p:pic>
      <p:pic>
        <p:nvPicPr>
          <p:cNvPr id="16" name="Picture 10"/>
          <p:cNvPicPr>
            <a:picLocks noChangeAspect="1" noChangeArrowheads="1"/>
          </p:cNvPicPr>
          <p:nvPr/>
        </p:nvPicPr>
        <p:blipFill>
          <a:blip r:embed="rId8" cstate="print"/>
          <a:srcRect/>
          <a:stretch>
            <a:fillRect/>
          </a:stretch>
        </p:blipFill>
        <p:spPr bwMode="auto">
          <a:xfrm>
            <a:off x="2987824" y="3212976"/>
            <a:ext cx="2520280" cy="15970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1500" dirty="0" smtClean="0"/>
              <a:t>Once the paint had dried it gave the paper a stiff, shiny and slightly waxy texture. I tore up the paper at random into pieces between 2cm² and 4cm² and glued them to the paper at random but ensuring I had a more-or-less equal distribution of colour. I did not want the collage to look too organised. I stuck </a:t>
            </a:r>
            <a:r>
              <a:rPr lang="en-GB" sz="1500" dirty="0" smtClean="0"/>
              <a:t>down only </a:t>
            </a:r>
            <a:r>
              <a:rPr lang="en-GB" sz="1500" dirty="0" smtClean="0"/>
              <a:t>a small area of each ‘leaf’ so that they would curl upwards and catch the light. </a:t>
            </a:r>
            <a:endParaRPr lang="en-GB" sz="1500"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Fallen Leaves</a:t>
            </a:r>
            <a:br>
              <a:rPr lang="en-GB" sz="1800" i="1" dirty="0" smtClean="0"/>
            </a:br>
            <a:r>
              <a:rPr lang="en-GB" sz="1800" dirty="0" smtClean="0"/>
              <a:t> </a:t>
            </a:r>
            <a:r>
              <a:rPr lang="en-GB" sz="1800" dirty="0" smtClean="0"/>
              <a:t>Detail</a:t>
            </a:r>
            <a:endParaRPr lang="en-GB" sz="1800" i="1"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Fallen Leaves</a:t>
            </a:r>
            <a:br>
              <a:rPr lang="en-GB" sz="1800" i="1" dirty="0" smtClean="0"/>
            </a:br>
            <a:r>
              <a:rPr lang="en-GB" sz="1800" dirty="0" smtClean="0"/>
              <a:t> </a:t>
            </a:r>
            <a:r>
              <a:rPr lang="en-GB" sz="1800" dirty="0" smtClean="0"/>
              <a:t>Detail </a:t>
            </a:r>
            <a:endParaRPr lang="en-GB" sz="1800" i="1" dirty="0"/>
          </a:p>
        </p:txBody>
      </p:sp>
      <p:pic>
        <p:nvPicPr>
          <p:cNvPr id="15363" name="Picture 3"/>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i="1" dirty="0" smtClean="0">
                <a:cs typeface="Arial" pitchFamily="34" charset="0"/>
              </a:rPr>
              <a:t>Cherry Tree</a:t>
            </a:r>
            <a:r>
              <a:rPr lang="en-GB" sz="1800" i="1" dirty="0" smtClean="0"/>
              <a:t/>
            </a:r>
            <a:br>
              <a:rPr lang="en-GB" sz="1800" i="1" dirty="0" smtClean="0"/>
            </a:br>
            <a:r>
              <a:rPr lang="en-GB" sz="1600" dirty="0" smtClean="0"/>
              <a:t>Clipper </a:t>
            </a:r>
            <a:r>
              <a:rPr lang="en-GB" sz="1600" dirty="0" smtClean="0"/>
              <a:t>Berry Tea</a:t>
            </a:r>
            <a:br>
              <a:rPr lang="en-GB" sz="1600" dirty="0" smtClean="0"/>
            </a:br>
            <a:r>
              <a:rPr lang="en-GB" sz="1600" dirty="0" smtClean="0"/>
              <a:t>Sea salt</a:t>
            </a:r>
            <a:br>
              <a:rPr lang="en-GB" sz="1600" dirty="0" smtClean="0"/>
            </a:br>
            <a:r>
              <a:rPr lang="en-GB" sz="1600" dirty="0" smtClean="0"/>
              <a:t>300gsm watercolour paper</a:t>
            </a:r>
            <a:endParaRPr lang="en-GB" sz="1600" i="1" dirty="0"/>
          </a:p>
        </p:txBody>
      </p:sp>
      <p:pic>
        <p:nvPicPr>
          <p:cNvPr id="4" name="Picture 2" descr="C:\Documents and Settings\Jenny\My Documents\My Pictures\Art\Art 053.jpg"/>
          <p:cNvPicPr>
            <a:picLocks noGrp="1" noChangeAspect="1" noChangeArrowheads="1"/>
          </p:cNvPicPr>
          <p:nvPr>
            <p:ph idx="1"/>
          </p:nvPr>
        </p:nvPicPr>
        <p:blipFill>
          <a:blip r:embed="rId2" cstate="print"/>
          <a:srcRect/>
          <a:stretch>
            <a:fillRect/>
          </a:stretch>
        </p:blipFill>
        <p:spPr bwMode="auto">
          <a:xfrm>
            <a:off x="1976533" y="1600200"/>
            <a:ext cx="5190934"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smtClean="0"/>
              <a:t>Cherry Tree</a:t>
            </a:r>
            <a:br>
              <a:rPr lang="en-GB" sz="1800" i="1" dirty="0" smtClean="0"/>
            </a:br>
            <a:r>
              <a:rPr lang="en-GB" sz="1800" dirty="0" smtClean="0"/>
              <a:t> </a:t>
            </a:r>
            <a:r>
              <a:rPr lang="en-GB" sz="1800" dirty="0" smtClean="0"/>
              <a:t>Detail – sea salt</a:t>
            </a:r>
            <a:r>
              <a:rPr lang="en-GB" sz="1800" dirty="0" smtClean="0"/>
              <a:t/>
            </a:r>
            <a:br>
              <a:rPr lang="en-GB" sz="1800" dirty="0" smtClean="0"/>
            </a:br>
            <a:endParaRPr lang="en-GB" sz="1800" dirty="0"/>
          </a:p>
        </p:txBody>
      </p:sp>
      <p:pic>
        <p:nvPicPr>
          <p:cNvPr id="17411" name="Picture 3"/>
          <p:cNvPicPr>
            <a:picLocks noGrp="1" noChangeAspect="1" noChangeArrowheads="1"/>
          </p:cNvPicPr>
          <p:nvPr>
            <p:ph idx="1"/>
          </p:nvPr>
        </p:nvPicPr>
        <p:blipFill>
          <a:blip r:embed="rId2" cstate="print"/>
          <a:srcRect/>
          <a:stretch>
            <a:fillRect/>
          </a:stretch>
        </p:blipFill>
        <p:spPr bwMode="auto">
          <a:xfrm>
            <a:off x="1619672" y="2060848"/>
            <a:ext cx="6034617"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323528" y="1096144"/>
            <a:ext cx="3801870" cy="5069160"/>
          </a:xfrm>
          <a:prstGeom prst="rect">
            <a:avLst/>
          </a:prstGeom>
          <a:noFill/>
          <a:ln w="9525">
            <a:noFill/>
            <a:miter lim="800000"/>
            <a:headEnd/>
            <a:tailEnd/>
          </a:ln>
          <a:effectLst/>
        </p:spPr>
      </p:pic>
      <p:sp>
        <p:nvSpPr>
          <p:cNvPr id="6" name="TextBox 5"/>
          <p:cNvSpPr txBox="1"/>
          <p:nvPr/>
        </p:nvSpPr>
        <p:spPr>
          <a:xfrm>
            <a:off x="4499992" y="872128"/>
            <a:ext cx="4320480" cy="5509200"/>
          </a:xfrm>
          <a:prstGeom prst="rect">
            <a:avLst/>
          </a:prstGeom>
          <a:noFill/>
        </p:spPr>
        <p:txBody>
          <a:bodyPr wrap="square" rtlCol="0">
            <a:spAutoFit/>
          </a:bodyPr>
          <a:lstStyle/>
          <a:p>
            <a:r>
              <a:rPr lang="en-GB" sz="1600" dirty="0" smtClean="0"/>
              <a:t>I wanted to create a piece </a:t>
            </a:r>
            <a:r>
              <a:rPr lang="en-GB" sz="1600" dirty="0" smtClean="0"/>
              <a:t>which focused </a:t>
            </a:r>
            <a:r>
              <a:rPr lang="en-GB" sz="1600" dirty="0" smtClean="0"/>
              <a:t>on negative </a:t>
            </a:r>
            <a:r>
              <a:rPr lang="en-GB" sz="1600" dirty="0" smtClean="0"/>
              <a:t>space.</a:t>
            </a:r>
            <a:endParaRPr lang="en-GB" sz="1600" dirty="0" smtClean="0"/>
          </a:p>
          <a:p>
            <a:r>
              <a:rPr lang="en-GB" sz="1600" dirty="0" smtClean="0"/>
              <a:t>This piece was informed by my idea that nature has been portrayed in so many ways by artists;  </a:t>
            </a:r>
            <a:r>
              <a:rPr lang="en-GB" sz="1600" dirty="0" smtClean="0"/>
              <a:t>t</a:t>
            </a:r>
            <a:r>
              <a:rPr lang="en-GB" sz="1600" dirty="0" smtClean="0"/>
              <a:t>his piece portrays nature by specifically not portraying it - the negative space creates the impression of a tree.</a:t>
            </a:r>
            <a:r>
              <a:rPr lang="en-GB" sz="1600" dirty="0" smtClean="0"/>
              <a:t> </a:t>
            </a:r>
            <a:endParaRPr lang="en-GB" sz="1600" dirty="0" smtClean="0"/>
          </a:p>
          <a:p>
            <a:r>
              <a:rPr lang="en-GB" sz="1600" dirty="0" smtClean="0"/>
              <a:t>My </a:t>
            </a:r>
            <a:r>
              <a:rPr lang="en-GB" sz="1600" dirty="0" smtClean="0"/>
              <a:t>decision to use a tree as the subject matter was to highlight the connection between the tree and the paper</a:t>
            </a:r>
            <a:r>
              <a:rPr lang="en-GB" sz="1600" dirty="0" smtClean="0"/>
              <a:t>.</a:t>
            </a:r>
            <a:endParaRPr lang="en-GB" sz="1600" dirty="0" smtClean="0"/>
          </a:p>
          <a:p>
            <a:r>
              <a:rPr lang="en-GB" sz="1600" dirty="0" smtClean="0"/>
              <a:t>I used unconventional media: strongly brewed berry tea and </a:t>
            </a:r>
            <a:r>
              <a:rPr lang="en-GB" sz="1600" dirty="0" smtClean="0"/>
              <a:t>salt. This was partly to adhere to the theme of ‘nature’ within the piece and partly because I was curious to see how tea would behave when used like watercolour paint.</a:t>
            </a:r>
            <a:endParaRPr lang="en-GB" sz="1600" dirty="0" smtClean="0"/>
          </a:p>
          <a:p>
            <a:r>
              <a:rPr lang="en-GB" sz="1600" dirty="0" smtClean="0"/>
              <a:t>I painted over </a:t>
            </a:r>
            <a:r>
              <a:rPr lang="en-GB" sz="1600" dirty="0" smtClean="0"/>
              <a:t>a </a:t>
            </a:r>
            <a:r>
              <a:rPr lang="en-GB" sz="1600" dirty="0" smtClean="0"/>
              <a:t>hand drawn template of </a:t>
            </a:r>
            <a:r>
              <a:rPr lang="en-GB" sz="1600" dirty="0" smtClean="0"/>
              <a:t>a</a:t>
            </a:r>
            <a:r>
              <a:rPr lang="en-GB" sz="1600" dirty="0" smtClean="0"/>
              <a:t> tree, then applied the </a:t>
            </a:r>
            <a:r>
              <a:rPr lang="en-GB" sz="1600" dirty="0" smtClean="0"/>
              <a:t>wash of </a:t>
            </a:r>
            <a:r>
              <a:rPr lang="en-GB" sz="1600" dirty="0" smtClean="0"/>
              <a:t>tea. The tea dried darker in some places than others, which I liked because it drew attention to </a:t>
            </a:r>
            <a:r>
              <a:rPr lang="en-GB" sz="1600" dirty="0" smtClean="0"/>
              <a:t>the </a:t>
            </a:r>
            <a:r>
              <a:rPr lang="en-GB" sz="1600" dirty="0" smtClean="0"/>
              <a:t>blankness </a:t>
            </a:r>
            <a:r>
              <a:rPr lang="en-GB" sz="1600" dirty="0" smtClean="0"/>
              <a:t>of the negative space. I sprinkled salt onto the tea and left it overnight to give a blotchy effect which I intended to look like cherry blossom.</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870</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Fallen Leaves Acrylic on tissue paper on 300gsm watercolour paper</vt:lpstr>
      <vt:lpstr>I applied thick layers of acrylic paint onto sheets of tissue paper, applying the paint with a sponge to give a printed effect. I used tissue paper because of its lightness and translucency. I applied between two and three layers of thick paint to each sheet of paper to give a textured effect. The paper crinkled under the weight and dampness of the wet paint and helped create the effect of damp leaves.  Below are the seven pieces of painted tissue paper I used to create the final piece. </vt:lpstr>
      <vt:lpstr>Once the paint had dried it gave the paper a stiff, shiny and slightly waxy texture. I tore up the paper at random into pieces between 2cm² and 4cm² and glued them to the paper at random but ensuring I had a more-or-less equal distribution of colour. I did not want the collage to look too organised. I stuck down only a small area of each ‘leaf’ so that they would curl upwards and catch the light. </vt:lpstr>
      <vt:lpstr>Fallen Leaves  Detail</vt:lpstr>
      <vt:lpstr>Fallen Leaves  Detail </vt:lpstr>
      <vt:lpstr>Cherry Tree Clipper Berry Tea Sea salt 300gsm watercolour paper</vt:lpstr>
      <vt:lpstr>Cherry Tree  Detail – sea salt </vt:lpstr>
      <vt:lpstr>Slide 9</vt:lpstr>
      <vt:lpstr>Untitled I and II  Acrylic on watercolour board</vt:lpstr>
      <vt:lpstr>Untitled I detail</vt:lpstr>
      <vt:lpstr>Untitled II detail</vt:lpstr>
      <vt:lpstr>Abstract acrylic paint on canvas</vt:lpstr>
      <vt:lpstr>         Abstract, detail </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Papworth</dc:creator>
  <cp:lastModifiedBy>Jenny Papworth</cp:lastModifiedBy>
  <cp:revision>1</cp:revision>
  <dcterms:created xsi:type="dcterms:W3CDTF">2011-03-30T22:17:17Z</dcterms:created>
  <dcterms:modified xsi:type="dcterms:W3CDTF">2011-03-30T22:18:50Z</dcterms:modified>
</cp:coreProperties>
</file>